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5" r:id="rId7"/>
    <p:sldId id="266" r:id="rId8"/>
    <p:sldId id="267" r:id="rId9"/>
    <p:sldId id="269" r:id="rId10"/>
    <p:sldId id="270" r:id="rId11"/>
    <p:sldId id="271" r:id="rId12"/>
    <p:sldId id="272" r:id="rId13"/>
    <p:sldId id="275" r:id="rId14"/>
    <p:sldId id="274" r:id="rId15"/>
    <p:sldId id="276" r:id="rId16"/>
    <p:sldId id="277" r:id="rId17"/>
    <p:sldId id="278" r:id="rId18"/>
    <p:sldId id="279" r:id="rId19"/>
    <p:sldId id="284" r:id="rId20"/>
    <p:sldId id="280" r:id="rId21"/>
    <p:sldId id="281" r:id="rId22"/>
    <p:sldId id="282" r:id="rId23"/>
    <p:sldId id="28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psyjournals.ru/articles/21274.s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533400"/>
            <a:ext cx="5904656" cy="2868168"/>
          </a:xfrm>
        </p:spPr>
        <p:txBody>
          <a:bodyPr/>
          <a:lstStyle/>
          <a:p>
            <a:pPr algn="ctr"/>
            <a:r>
              <a:rPr lang="ru-RU" sz="2400" dirty="0" smtClean="0"/>
              <a:t>Организация работы с учащимися</a:t>
            </a:r>
            <a:br>
              <a:rPr lang="ru-RU" sz="2400" dirty="0" smtClean="0"/>
            </a:br>
            <a:r>
              <a:rPr lang="ru-RU" sz="2400" dirty="0" smtClean="0"/>
              <a:t>с ОВЗ</a:t>
            </a:r>
            <a:br>
              <a:rPr lang="ru-RU" sz="2400" dirty="0" smtClean="0"/>
            </a:br>
            <a:r>
              <a:rPr lang="ru-RU" sz="2400" dirty="0" smtClean="0"/>
              <a:t>в условиях внедрения инклюзивного</a:t>
            </a:r>
            <a:br>
              <a:rPr lang="ru-RU" sz="2400" dirty="0" smtClean="0"/>
            </a:br>
            <a:r>
              <a:rPr lang="ru-RU" sz="2400" dirty="0" smtClean="0"/>
              <a:t>образования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833352"/>
          </a:xfrm>
        </p:spPr>
        <p:txBody>
          <a:bodyPr/>
          <a:lstStyle/>
          <a:p>
            <a:pPr algn="l"/>
            <a:r>
              <a:rPr lang="ru-RU" dirty="0" smtClean="0"/>
              <a:t>Савинова О.А., </a:t>
            </a:r>
          </a:p>
          <a:p>
            <a:pPr algn="l"/>
            <a:r>
              <a:rPr lang="ru-RU" dirty="0" smtClean="0"/>
              <a:t>учитель английского языка МБОУ Печерская </a:t>
            </a:r>
            <a:r>
              <a:rPr lang="ru-RU" dirty="0" smtClean="0"/>
              <a:t>СШ,</a:t>
            </a:r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коррекционно-развивающие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505994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600" dirty="0" smtClean="0"/>
              <a:t>1. Преодоление трудностей в развитии внимания и определение компенсаторных возможностей внимания</a:t>
            </a:r>
          </a:p>
          <a:p>
            <a:pPr>
              <a:buNone/>
            </a:pPr>
            <a:endParaRPr lang="ru-RU" sz="600" dirty="0" smtClean="0"/>
          </a:p>
          <a:p>
            <a:pPr>
              <a:buNone/>
            </a:pPr>
            <a:r>
              <a:rPr lang="ru-RU" sz="3600" dirty="0" smtClean="0"/>
              <a:t>2. Коррекция трудностей словесно-логического мышления и</a:t>
            </a:r>
          </a:p>
          <a:p>
            <a:pPr>
              <a:buNone/>
            </a:pPr>
            <a:r>
              <a:rPr lang="ru-RU" sz="3600" dirty="0" smtClean="0"/>
              <a:t>     мыслительных процессов анализа, синтеза, классификации, обобщения</a:t>
            </a:r>
          </a:p>
          <a:p>
            <a:pPr>
              <a:buNone/>
            </a:pPr>
            <a:endParaRPr lang="ru-RU" sz="800" dirty="0" smtClean="0"/>
          </a:p>
          <a:p>
            <a:pPr>
              <a:buNone/>
            </a:pPr>
            <a:r>
              <a:rPr lang="ru-RU" sz="3600" dirty="0" smtClean="0"/>
              <a:t>3. Увеличение объема памяти и определение компенсаторных</a:t>
            </a:r>
          </a:p>
          <a:p>
            <a:pPr>
              <a:buNone/>
            </a:pPr>
            <a:r>
              <a:rPr lang="ru-RU" sz="3600" dirty="0" smtClean="0"/>
              <a:t>     возможностей памяти (определение ведущего вида памяти)</a:t>
            </a:r>
          </a:p>
          <a:p>
            <a:pPr>
              <a:buNone/>
            </a:pPr>
            <a:endParaRPr lang="ru-RU" sz="600" dirty="0" smtClean="0"/>
          </a:p>
          <a:p>
            <a:pPr>
              <a:buNone/>
            </a:pPr>
            <a:r>
              <a:rPr lang="ru-RU" sz="3600" dirty="0" smtClean="0"/>
              <a:t>4. Развитие мелкой моторики, статики и динамики движений пальцев рук</a:t>
            </a:r>
          </a:p>
          <a:p>
            <a:pPr>
              <a:buNone/>
            </a:pPr>
            <a:endParaRPr lang="ru-RU" sz="3400" dirty="0" smtClean="0"/>
          </a:p>
          <a:p>
            <a:pPr>
              <a:buNone/>
            </a:pPr>
            <a:r>
              <a:rPr lang="ru-RU" sz="3600" dirty="0" smtClean="0"/>
              <a:t>5. Развитие и коррекция трудностей связной речи, включая</a:t>
            </a:r>
          </a:p>
          <a:p>
            <a:pPr>
              <a:buNone/>
            </a:pPr>
            <a:r>
              <a:rPr lang="ru-RU" sz="3600" dirty="0" smtClean="0"/>
              <a:t>монологическую и диалогическую речь, а также развитие словаря</a:t>
            </a:r>
          </a:p>
          <a:p>
            <a:pPr>
              <a:buNone/>
            </a:pPr>
            <a:endParaRPr lang="ru-RU" sz="3400" dirty="0" smtClean="0"/>
          </a:p>
          <a:p>
            <a:pPr>
              <a:buNone/>
            </a:pPr>
            <a:r>
              <a:rPr lang="ru-RU" sz="3600" dirty="0" smtClean="0"/>
              <a:t>6. Создание положительной мотивации на процесс обучения посредством   похвалы, подбадривания, помощи, создания ситуаций успеха и конструктивной критики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355160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Требования к режиму организации урока в инклюзивном классе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609416"/>
            <a:ext cx="7920880" cy="4846320"/>
          </a:xfrm>
        </p:spPr>
        <p:txBody>
          <a:bodyPr/>
          <a:lstStyle/>
          <a:p>
            <a:r>
              <a:rPr lang="ru-RU" sz="2800" b="1" dirty="0" smtClean="0"/>
              <a:t>Общая тема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/>
              <a:t>Изучение материала ведется фронтально,</a:t>
            </a:r>
          </a:p>
          <a:p>
            <a:pPr>
              <a:buNone/>
            </a:pPr>
            <a:r>
              <a:rPr lang="ru-RU" sz="2800" dirty="0" smtClean="0"/>
              <a:t>   и дети получают знания того уровня, который определяется их программой.</a:t>
            </a:r>
          </a:p>
          <a:p>
            <a:pPr>
              <a:buNone/>
            </a:pPr>
            <a:r>
              <a:rPr lang="ru-RU" sz="2800" dirty="0" smtClean="0"/>
              <a:t>   Закрепление и отработка полученных знаний, умений и навыков строятся на разном дидактическом материале, индивидуально подобранном для каждого ученика (карточки, упражнения из учебника, </a:t>
            </a:r>
            <a:r>
              <a:rPr lang="ru-RU" sz="2800" dirty="0" smtClean="0"/>
              <a:t>задания </a:t>
            </a:r>
            <a:r>
              <a:rPr lang="ru-RU" sz="2800" dirty="0" smtClean="0"/>
              <a:t>на доске и т.д.).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Требования к режиму организации урока в инклюзивном классе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Разный программный материал </a:t>
            </a:r>
            <a:r>
              <a:rPr lang="ru-RU" dirty="0" smtClean="0"/>
              <a:t>(совместная работа невозможна) </a:t>
            </a:r>
          </a:p>
          <a:p>
            <a:r>
              <a:rPr lang="ru-RU" dirty="0" smtClean="0"/>
              <a:t>Учитель объясняет </a:t>
            </a:r>
            <a:r>
              <a:rPr lang="ru-RU" b="1" dirty="0" smtClean="0"/>
              <a:t>новый материал </a:t>
            </a:r>
            <a:r>
              <a:rPr lang="ru-RU" dirty="0" smtClean="0"/>
              <a:t>по типовым государственным программам, а учащиеся с ограниченными возможностями здоровья в это время выполняют самостоятельную работу, направленную на закрепление ранее изученного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Для закрепления </a:t>
            </a:r>
            <a:r>
              <a:rPr lang="ru-RU" dirty="0" smtClean="0"/>
              <a:t>вновь изученного материала учитель дает классу самостоятельную работу, а с группой учащихся, имеющих особенности в развитии, организует работу, предусматривающую анализ выполненного задания, оказание индивидуальной помощи, дополнительное объяснение и </a:t>
            </a:r>
            <a:r>
              <a:rPr lang="ru-RU" dirty="0" smtClean="0"/>
              <a:t>уточнение нового </a:t>
            </a:r>
            <a:r>
              <a:rPr lang="ru-RU" dirty="0" smtClean="0"/>
              <a:t>материала.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Начало урока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7239000" cy="48463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«особенные» дети работают по карточкам на закрепление предыдущей темы (в это время учитель работает с остальными детьми, объясняя новую тему, которую невозможно объяснить в том же режиме и «особенным» детям)</a:t>
            </a:r>
          </a:p>
          <a:p>
            <a:r>
              <a:rPr lang="ru-RU" dirty="0" smtClean="0"/>
              <a:t>пока «обычные» учащиеся работают по карточкам на закрепление предыдущей темы , учитель проводит словарную работу или другие виды работ с «особенными» детьми по вспоминанию основных понятий, касающихся темы предыдущего урока.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Основной ход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1.«Обычные» дети выполняют задания по карточкам, отрабатывая новую тему. В это время учитель в «доступном» варианте объясняет новую тему детям с ограниченными возможностями здоровья. </a:t>
            </a:r>
          </a:p>
          <a:p>
            <a:pPr>
              <a:buNone/>
            </a:pPr>
            <a:r>
              <a:rPr lang="ru-RU" dirty="0" smtClean="0"/>
              <a:t>   Используются: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b="1" i="1" dirty="0" smtClean="0"/>
              <a:t>наглядность</a:t>
            </a:r>
            <a:r>
              <a:rPr lang="ru-RU" dirty="0" smtClean="0"/>
              <a:t> (каждое действие или слово должно быть подкреплено картинкой, схемой, карточкой, практическим действием);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b="1" i="1" dirty="0" smtClean="0"/>
              <a:t>постепенный переход </a:t>
            </a:r>
            <a:r>
              <a:rPr lang="ru-RU" dirty="0" smtClean="0"/>
              <a:t>от одного действия или понятия к другому;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b="1" i="1" dirty="0" smtClean="0"/>
              <a:t>постоянное речевое сопровождение </a:t>
            </a:r>
            <a:r>
              <a:rPr lang="ru-RU" dirty="0" smtClean="0"/>
              <a:t>со стороны педагога, но не насыщенное, а краткое и четкое, т.е. речевая информация усваивается в малом объеме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Основной ход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Закрепление материала. Один или два ребенка выполняют задание перед всем классом. Учитель активно помогает. Потом «особенные» дети выполняют индивидуальные задания, связанные с новой темой, а в это время учитель проверяет задания, выполняемые «обычными» детьми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7630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2. Объяснение новой темы для всех учащихся.  При этом для общего объяснения </a:t>
            </a:r>
            <a:r>
              <a:rPr lang="ru-RU" dirty="0" err="1" smtClean="0"/>
              <a:t>выбераются</a:t>
            </a:r>
            <a:r>
              <a:rPr lang="ru-RU" dirty="0" smtClean="0"/>
              <a:t> </a:t>
            </a:r>
            <a:r>
              <a:rPr lang="ru-RU" dirty="0" smtClean="0"/>
              <a:t>только простые темы, как по своему объему, так и по содержанию материала. </a:t>
            </a:r>
          </a:p>
          <a:p>
            <a:pPr algn="just"/>
            <a:r>
              <a:rPr lang="ru-RU" dirty="0" smtClean="0"/>
              <a:t>Использование алгоритма и наглядности. Предложить сильным ученикам выполнить индивидуальные задания самостоятельно, а в это время еще раз объяснить более слабым ученикам содержание новой темы, потом предложить им самостоятельные задания и переключиться на проверку заданий, выполняемых сильными учениками.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239000" cy="842352"/>
          </a:xfrm>
        </p:spPr>
        <p:txBody>
          <a:bodyPr/>
          <a:lstStyle/>
          <a:p>
            <a:pPr algn="ctr"/>
            <a:r>
              <a:rPr lang="ru-RU" dirty="0" smtClean="0"/>
              <a:t>Устные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учитель проговаривает само задание – дети или один ребенок проговаривают задание после </a:t>
            </a:r>
            <a:r>
              <a:rPr lang="ru-RU" dirty="0" smtClean="0"/>
              <a:t>учителя (можно </a:t>
            </a:r>
            <a:r>
              <a:rPr lang="ru-RU" dirty="0" smtClean="0"/>
              <a:t>использовать карточки с опорными словами или с опорными </a:t>
            </a:r>
            <a:r>
              <a:rPr lang="ru-RU" dirty="0" smtClean="0"/>
              <a:t>предложениями);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учитель проговаривает, как будем выполнять задание – дети или ребенок проговаривают за </a:t>
            </a:r>
            <a:r>
              <a:rPr lang="ru-RU" dirty="0" smtClean="0"/>
              <a:t>учителем (нужно </a:t>
            </a:r>
            <a:r>
              <a:rPr lang="ru-RU" dirty="0" smtClean="0"/>
              <a:t>использовать карточки с алгоритмом действий, иллюстрации, отражающие алгоритм выполнения заданий, схем, </a:t>
            </a:r>
            <a:r>
              <a:rPr lang="ru-RU" dirty="0" smtClean="0"/>
              <a:t>таблиц);</a:t>
            </a:r>
            <a:endParaRPr lang="ru-RU" dirty="0" smtClean="0"/>
          </a:p>
          <a:p>
            <a:r>
              <a:rPr lang="ru-RU" dirty="0" smtClean="0"/>
              <a:t>пошаговое </a:t>
            </a:r>
            <a:r>
              <a:rPr lang="ru-RU" dirty="0" smtClean="0"/>
              <a:t>выполнение самого задания: снова возвращаемся к тому, с чего начинали выполнение задания – дети выполняют, проверяют вместе с учителем;</a:t>
            </a:r>
          </a:p>
          <a:p>
            <a:r>
              <a:rPr lang="ru-RU" dirty="0" smtClean="0"/>
              <a:t> </a:t>
            </a:r>
            <a:r>
              <a:rPr lang="ru-RU" dirty="0" smtClean="0"/>
              <a:t>итоговая проверка выполнения задания, учет ошибок (проговаривает учитель, потом дети).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239000" cy="698336"/>
          </a:xfrm>
        </p:spPr>
        <p:txBody>
          <a:bodyPr/>
          <a:lstStyle/>
          <a:p>
            <a:pPr algn="ctr"/>
            <a:r>
              <a:rPr lang="ru-RU" dirty="0" smtClean="0"/>
              <a:t>Письменные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0992"/>
          </a:xfrm>
        </p:spPr>
        <p:txBody>
          <a:bodyPr>
            <a:normAutofit/>
          </a:bodyPr>
          <a:lstStyle/>
          <a:p>
            <a:r>
              <a:rPr lang="ru-RU" dirty="0" smtClean="0"/>
              <a:t> учитель проговаривает само задание – дети или один ребенок проговаривают задание после </a:t>
            </a:r>
            <a:r>
              <a:rPr lang="ru-RU" dirty="0" smtClean="0"/>
              <a:t>учителя (можно </a:t>
            </a:r>
            <a:r>
              <a:rPr lang="ru-RU" dirty="0" smtClean="0"/>
              <a:t>использовать карточки с опорными словами или с опорными </a:t>
            </a:r>
            <a:r>
              <a:rPr lang="ru-RU" dirty="0" smtClean="0"/>
              <a:t>предложениями);</a:t>
            </a:r>
            <a:endParaRPr lang="ru-RU" dirty="0" smtClean="0"/>
          </a:p>
          <a:p>
            <a:r>
              <a:rPr lang="ru-RU" dirty="0" smtClean="0"/>
              <a:t> детям раздаются карточки с заданием для самостоятельного выполнения (алгоритм действий прописывается в самой карточке или на </a:t>
            </a:r>
            <a:r>
              <a:rPr lang="ru-RU" dirty="0" smtClean="0"/>
              <a:t>доске, </a:t>
            </a:r>
            <a:r>
              <a:rPr lang="ru-RU" dirty="0" smtClean="0"/>
              <a:t>на стендах в классе имеются таблицы, схемы с алгоритмом выполнения таких заданий</a:t>
            </a:r>
            <a:r>
              <a:rPr lang="ru-RU" dirty="0" smtClean="0"/>
              <a:t>);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Письменные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проверка задания:</a:t>
            </a:r>
          </a:p>
          <a:p>
            <a:pPr>
              <a:buNone/>
            </a:pPr>
            <a:r>
              <a:rPr lang="ru-RU" dirty="0" smtClean="0"/>
              <a:t> - учитель может индивидуально проверять задание, подходя к каждому ребенку;</a:t>
            </a:r>
          </a:p>
          <a:p>
            <a:pPr>
              <a:buNone/>
            </a:pPr>
            <a:r>
              <a:rPr lang="ru-RU" dirty="0" smtClean="0"/>
              <a:t> - учитель просит каждого ребенка устно проговорить, что получилось в задании или один ребенок отвечает, все дети смотрят, правильно ли они в своих карточках выполнили это задание; </a:t>
            </a:r>
          </a:p>
          <a:p>
            <a:pPr>
              <a:buNone/>
            </a:pPr>
            <a:r>
              <a:rPr lang="ru-RU" dirty="0" smtClean="0"/>
              <a:t> -  </a:t>
            </a:r>
            <a:r>
              <a:rPr lang="ru-RU" dirty="0" smtClean="0"/>
              <a:t>проговариваются </a:t>
            </a:r>
            <a:r>
              <a:rPr lang="ru-RU" dirty="0" smtClean="0"/>
              <a:t>все ошибки и способы их устранения.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 1 </a:t>
            </a:r>
            <a:r>
              <a:rPr lang="ru-RU" i="1" dirty="0" err="1" smtClean="0"/>
              <a:t>группА</a:t>
            </a:r>
            <a:r>
              <a:rPr lang="ru-RU" i="1" dirty="0" smtClean="0"/>
              <a:t> - дети с нарушениями слуха и зрения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9416"/>
            <a:ext cx="7516688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- глухие (</a:t>
            </a:r>
            <a:r>
              <a:rPr lang="ru-RU" dirty="0" err="1" smtClean="0"/>
              <a:t>неслышащие</a:t>
            </a:r>
            <a:r>
              <a:rPr lang="ru-RU" dirty="0" smtClean="0"/>
              <a:t>) дети с тотальным (полным) выпадением слуха или остаточным слухом</a:t>
            </a:r>
          </a:p>
          <a:p>
            <a:pPr>
              <a:buNone/>
            </a:pPr>
            <a:r>
              <a:rPr lang="ru-RU" dirty="0" smtClean="0"/>
              <a:t>- слабослышащие (тугоухие) дети с частичной слуховой недостаточностью, затрудняющей речевое развитие</a:t>
            </a:r>
          </a:p>
          <a:p>
            <a:pPr>
              <a:buNone/>
            </a:pPr>
            <a:r>
              <a:rPr lang="ru-RU" dirty="0" smtClean="0"/>
              <a:t>- слепые (незрячие) дети</a:t>
            </a:r>
          </a:p>
          <a:p>
            <a:pPr>
              <a:buNone/>
            </a:pPr>
            <a:r>
              <a:rPr lang="ru-RU" dirty="0" smtClean="0"/>
              <a:t>- слабовидящие дети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45277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учет слабого внимания</a:t>
            </a:r>
            <a:br>
              <a:rPr lang="ru-RU" sz="2400" dirty="0" smtClean="0"/>
            </a:br>
            <a:r>
              <a:rPr lang="ru-RU" sz="2400" dirty="0" smtClean="0"/>
              <a:t>детей с ограниченными возможностями здоровья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11680"/>
            <a:ext cx="7239000" cy="4846320"/>
          </a:xfrm>
        </p:spPr>
        <p:txBody>
          <a:bodyPr/>
          <a:lstStyle/>
          <a:p>
            <a:r>
              <a:rPr lang="ru-RU" dirty="0" smtClean="0"/>
              <a:t>начинать урок лучше с заданий, которые тренируют память, внимание;</a:t>
            </a:r>
          </a:p>
          <a:p>
            <a:r>
              <a:rPr lang="ru-RU" dirty="0" smtClean="0"/>
              <a:t>сложные интеллектуальные задания использовать только в середине урока;</a:t>
            </a:r>
          </a:p>
          <a:p>
            <a:r>
              <a:rPr lang="ru-RU" dirty="0" smtClean="0"/>
              <a:t>чередовать задания, связанные с обучением, и задания, имеющие только коррекционную направленность (зрительная гимнастика, использование заданий на развитие мелкой моторики, развитие восприятия и мышления);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2478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учет слабого внимания</a:t>
            </a:r>
            <a:br>
              <a:rPr lang="ru-RU" sz="3200" dirty="0" smtClean="0"/>
            </a:br>
            <a:r>
              <a:rPr lang="ru-RU" sz="3200" dirty="0" smtClean="0"/>
              <a:t>детей с ограниченными возможностями здоровья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76872"/>
            <a:ext cx="7239000" cy="3530792"/>
          </a:xfrm>
        </p:spPr>
        <p:txBody>
          <a:bodyPr/>
          <a:lstStyle/>
          <a:p>
            <a:r>
              <a:rPr lang="ru-RU" dirty="0" smtClean="0"/>
              <a:t>использовать сюрпризные, игровые моменты, моменты соревнования, интриги, ролевые игры, мини-постановки (т.е. всю ту деятельность, которая затрагивает эмоции детей и связывает знания с жизнью).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9416"/>
            <a:ext cx="7632848" cy="4846320"/>
          </a:xfrm>
        </p:spPr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 smtClean="0"/>
              <a:t>зависимости от сложности изучаемой темы, объяснение домашнего задания имеет индивидуальный или фронтальный характер. Проверка проводится поочередно или совместно в зависимости от сложности задания для самостоятельной домашней работы, а выполнение оценивается с учетом индивидуальных возможностей каждого ученика.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Список литературы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9416"/>
            <a:ext cx="7516688" cy="4846320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/>
              <a:t>Борисова Н.В., </a:t>
            </a:r>
            <a:r>
              <a:rPr lang="ru-RU" sz="1800" dirty="0" err="1" smtClean="0"/>
              <a:t>Прушнинский</a:t>
            </a:r>
            <a:r>
              <a:rPr lang="ru-RU" sz="1800" dirty="0" smtClean="0"/>
              <a:t> С.А. Инклюзивное образование: </a:t>
            </a:r>
            <a:r>
              <a:rPr lang="ru-RU" sz="1800" dirty="0" err="1" smtClean="0"/>
              <a:t>право,принципы</a:t>
            </a:r>
            <a:r>
              <a:rPr lang="ru-RU" sz="1800" dirty="0" smtClean="0"/>
              <a:t>, практика. - М., 2009.</a:t>
            </a:r>
          </a:p>
          <a:p>
            <a:r>
              <a:rPr lang="ru-RU" sz="1800" dirty="0" smtClean="0"/>
              <a:t>Методические рекомендации по организации коррекционно-развивающей работы с детьми с ограниченными возможностями здоровья на общеобразовательных уроках в школе / Г.В. </a:t>
            </a:r>
            <a:r>
              <a:rPr lang="ru-RU" sz="1800" dirty="0" err="1" smtClean="0"/>
              <a:t>Носкова</a:t>
            </a:r>
            <a:r>
              <a:rPr lang="ru-RU" sz="1800" dirty="0" smtClean="0"/>
              <a:t>, М.С. </a:t>
            </a:r>
            <a:r>
              <a:rPr lang="ru-RU" sz="1800" dirty="0" err="1" smtClean="0"/>
              <a:t>Голубева</a:t>
            </a:r>
            <a:r>
              <a:rPr lang="ru-RU" sz="1800" dirty="0" smtClean="0"/>
              <a:t>, С.М. Никитина; </a:t>
            </a:r>
            <a:r>
              <a:rPr lang="ru-RU" sz="1800" dirty="0" err="1" smtClean="0"/>
              <a:t>науч</a:t>
            </a:r>
            <a:r>
              <a:rPr lang="ru-RU" sz="1800" dirty="0" smtClean="0"/>
              <a:t>. ред. М.С. </a:t>
            </a:r>
            <a:r>
              <a:rPr lang="ru-RU" sz="1800" dirty="0" err="1" smtClean="0"/>
              <a:t>Голубева</a:t>
            </a:r>
            <a:r>
              <a:rPr lang="ru-RU" sz="1800" dirty="0" smtClean="0"/>
              <a:t>. Кострома, 2010.</a:t>
            </a:r>
          </a:p>
          <a:p>
            <a:r>
              <a:rPr lang="ru-RU" sz="1800" dirty="0" smtClean="0"/>
              <a:t>Национальная стратегия действий в интересах детей на 2012-2017 годы (утв.Указом Президента Российской Федерации от 1 июня 2012 г. № 761).</a:t>
            </a:r>
          </a:p>
          <a:p>
            <a:r>
              <a:rPr lang="ru-RU" sz="1800" dirty="0" smtClean="0"/>
              <a:t>Постановление Правительства РФ от 17.03.2011 № 175 (ред. от 11.09.2012)"О государственной программе Российской Федерации "Доступная среда"на 2011 - 2015 годы".</a:t>
            </a:r>
          </a:p>
          <a:p>
            <a:r>
              <a:rPr lang="ru-RU" sz="1800" dirty="0" smtClean="0"/>
              <a:t>Материалы по инклюзивному образованию РООИ «Перспектива» -</a:t>
            </a:r>
          </a:p>
          <a:p>
            <a:pPr>
              <a:buNone/>
            </a:pPr>
            <a:r>
              <a:rPr lang="ru-RU" sz="1800" dirty="0" smtClean="0"/>
              <a:t>      </a:t>
            </a:r>
            <a:r>
              <a:rPr lang="en-US" sz="1800" dirty="0" smtClean="0"/>
              <a:t>http://obrazovanie.perspektiva-inva.ru/?315</a:t>
            </a:r>
            <a:endParaRPr lang="ru-RU" sz="1800" dirty="0" smtClean="0"/>
          </a:p>
          <a:p>
            <a:r>
              <a:rPr lang="en-US" sz="1800" dirty="0" smtClean="0">
                <a:hlinkClick r:id="rId2"/>
              </a:rPr>
              <a:t>http://psyjournals.ru/articles/21274.shtml</a:t>
            </a:r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2 группа -умственно отсталые дети и дети с ЗПР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Умственная отсталость - стойкое нарушение познавательной </a:t>
            </a:r>
            <a:r>
              <a:rPr lang="ru-RU" dirty="0" smtClean="0"/>
              <a:t>деятельности в результате органического поражения головного мозга.</a:t>
            </a:r>
          </a:p>
          <a:p>
            <a:r>
              <a:rPr lang="ru-RU" i="1" dirty="0" smtClean="0"/>
              <a:t>Задержка психического развития (ЗПР) относится к разряду </a:t>
            </a:r>
            <a:r>
              <a:rPr lang="ru-RU" dirty="0" smtClean="0"/>
              <a:t>слабовыраженных отклонений в психическом развитии и занимает промежуточное место между нормой и патологией.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i="1" dirty="0" smtClean="0"/>
              <a:t>3 группа - </a:t>
            </a:r>
            <a:r>
              <a:rPr lang="ru-RU" sz="3200" dirty="0" smtClean="0"/>
              <a:t>Дети с тяжелыми нарушениями речи </a:t>
            </a:r>
            <a:r>
              <a:rPr lang="ru-RU" sz="3200" i="1" dirty="0" smtClean="0"/>
              <a:t>(ТНР/логопаты)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7239000" cy="1440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- </a:t>
            </a:r>
            <a:r>
              <a:rPr lang="ru-RU" i="1" dirty="0" smtClean="0"/>
              <a:t>нарушения устной речи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</a:t>
            </a:r>
            <a:r>
              <a:rPr lang="ru-RU" i="1" dirty="0" smtClean="0"/>
              <a:t>нарушения письменной речи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105835"/>
            <a:ext cx="7416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i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4 группа - дети с нарушениями опорно-двигательной системы</a:t>
            </a:r>
            <a:endParaRPr lang="ru-RU" sz="28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43711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i="1" dirty="0" smtClean="0"/>
              <a:t>– дети, страдающие ДЦП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i="1" dirty="0" smtClean="0"/>
              <a:t>5 группа -дети с комбинированными дефектами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7239000" cy="252028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- умственно отсталые </a:t>
            </a:r>
            <a:r>
              <a:rPr lang="ru-RU" dirty="0" err="1" smtClean="0"/>
              <a:t>неслышащие</a:t>
            </a:r>
            <a:r>
              <a:rPr lang="ru-RU" dirty="0" smtClean="0"/>
              <a:t> или слабослышащие дети;</a:t>
            </a:r>
          </a:p>
          <a:p>
            <a:pPr>
              <a:buNone/>
            </a:pPr>
            <a:r>
              <a:rPr lang="ru-RU" dirty="0" smtClean="0"/>
              <a:t>- умственно отсталые слабовидящие или незрячие дети;</a:t>
            </a:r>
          </a:p>
          <a:p>
            <a:pPr>
              <a:buNone/>
            </a:pPr>
            <a:r>
              <a:rPr lang="ru-RU" dirty="0" smtClean="0"/>
              <a:t>- слепоглухонемые дети и т. п.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725144"/>
            <a:ext cx="7776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200" b="1" i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6 группа - дети с искаженным развитием - психопатией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дидактические</a:t>
            </a:r>
            <a:br>
              <a:rPr lang="ru-RU" dirty="0" smtClean="0"/>
            </a:br>
            <a:r>
              <a:rPr lang="ru-RU" dirty="0" smtClean="0"/>
              <a:t>принципы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Принцип педагогического оптимизма </a:t>
            </a:r>
            <a:r>
              <a:rPr lang="ru-RU" dirty="0" smtClean="0"/>
              <a:t>(опирается на идею Л.С. </a:t>
            </a:r>
            <a:r>
              <a:rPr lang="ru-RU" dirty="0" err="1" smtClean="0"/>
              <a:t>Выготского</a:t>
            </a:r>
            <a:r>
              <a:rPr lang="ru-RU" dirty="0" smtClean="0"/>
              <a:t> о</a:t>
            </a:r>
          </a:p>
          <a:p>
            <a:pPr>
              <a:buNone/>
            </a:pPr>
            <a:r>
              <a:rPr lang="ru-RU" dirty="0" smtClean="0"/>
              <a:t>   «зоне ближайшего развития» ребенка - учиться могут все дети)</a:t>
            </a:r>
          </a:p>
          <a:p>
            <a:r>
              <a:rPr lang="ru-RU" b="1" dirty="0" smtClean="0"/>
              <a:t> Принцип ранней педагогической помощи </a:t>
            </a:r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dirty="0" smtClean="0"/>
              <a:t>(обеспечение раннего выявления и ранней диагностики отклонений в развитии ребенка для определения его особых образовательных потребностей)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Принцип коррекционно-компенсирующей направленности образования </a:t>
            </a:r>
            <a:r>
              <a:rPr lang="ru-RU" sz="2400" dirty="0" smtClean="0"/>
              <a:t>(предполагает опору на здоровые силы обучающегося)</a:t>
            </a:r>
            <a:endParaRPr lang="ru-RU" dirty="0" smtClean="0"/>
          </a:p>
          <a:p>
            <a:r>
              <a:rPr lang="ru-RU" b="1" dirty="0" smtClean="0"/>
              <a:t>Принцип социально-адаптирующей направленности образования </a:t>
            </a:r>
            <a:r>
              <a:rPr lang="ru-RU" sz="2400" dirty="0" smtClean="0"/>
              <a:t>(преодоление/ уменьшение «социального выпадения», формирование социальной компетентности и психологической подготовленности к жизни в </a:t>
            </a:r>
            <a:r>
              <a:rPr lang="ru-RU" sz="2400" dirty="0" err="1" smtClean="0"/>
              <a:t>социокультурной</a:t>
            </a:r>
            <a:r>
              <a:rPr lang="ru-RU" sz="2400" dirty="0" smtClean="0"/>
              <a:t> среде)</a:t>
            </a:r>
            <a:endParaRPr lang="ru-RU" dirty="0" smtClean="0"/>
          </a:p>
          <a:p>
            <a:r>
              <a:rPr lang="ru-RU" b="1" dirty="0" smtClean="0"/>
              <a:t>Принцип развития мышления, языка и коммуникации как средств специального образования </a:t>
            </a:r>
          </a:p>
          <a:p>
            <a:pPr>
              <a:buNone/>
            </a:pPr>
            <a:r>
              <a:rPr lang="ru-RU" sz="2400" b="1" dirty="0" smtClean="0"/>
              <a:t>    </a:t>
            </a:r>
            <a:r>
              <a:rPr lang="ru-RU" sz="2400" dirty="0" smtClean="0"/>
              <a:t>(</a:t>
            </a:r>
            <a:r>
              <a:rPr lang="ru-RU" sz="2400" dirty="0" err="1" smtClean="0"/>
              <a:t>коррекционно</a:t>
            </a:r>
            <a:r>
              <a:rPr lang="ru-RU" sz="2400" dirty="0" smtClean="0"/>
              <a:t> педагогическая помощь по развитию речи, мышления и общения)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Принцип </a:t>
            </a:r>
            <a:r>
              <a:rPr lang="ru-RU" b="1" dirty="0" err="1" smtClean="0"/>
              <a:t>деятельностного</a:t>
            </a:r>
            <a:r>
              <a:rPr lang="ru-RU" b="1" dirty="0" smtClean="0"/>
              <a:t> подхода в обучении и воспитании </a:t>
            </a:r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sz="2400" dirty="0" smtClean="0"/>
              <a:t>(работа «парами», «подгруппами», которая создает естественные условия для мотивированного речевого общения)</a:t>
            </a:r>
            <a:endParaRPr lang="ru-RU" dirty="0" smtClean="0"/>
          </a:p>
          <a:p>
            <a:r>
              <a:rPr lang="ru-RU" b="1" dirty="0" smtClean="0"/>
              <a:t> Принцип дифференцированного и индивидуального подхода </a:t>
            </a:r>
          </a:p>
          <a:p>
            <a:pPr>
              <a:buNone/>
            </a:pPr>
            <a:r>
              <a:rPr lang="ru-RU" sz="2400" dirty="0" smtClean="0"/>
              <a:t>   (создание благоприятных условий обучения, учитывающих </a:t>
            </a:r>
            <a:r>
              <a:rPr lang="ru-RU" sz="2400" dirty="0" smtClean="0"/>
              <a:t>индивидуальные </a:t>
            </a:r>
            <a:r>
              <a:rPr lang="ru-RU" sz="2400" dirty="0" smtClean="0"/>
              <a:t>особенности каждого </a:t>
            </a:r>
            <a:r>
              <a:rPr lang="ru-RU" sz="2400" dirty="0" smtClean="0"/>
              <a:t>ребенка и </a:t>
            </a:r>
            <a:r>
              <a:rPr lang="ru-RU" sz="2400" dirty="0" smtClean="0"/>
              <a:t>специфические особенности данной категорией нарушения развития)</a:t>
            </a:r>
          </a:p>
          <a:p>
            <a:r>
              <a:rPr lang="ru-RU" sz="2400" b="1" dirty="0" smtClean="0"/>
              <a:t>Принцип необходимости специального педагогического руководства (</a:t>
            </a:r>
            <a:r>
              <a:rPr lang="ru-RU" sz="2400" dirty="0" smtClean="0"/>
              <a:t>постоянное и терпеливое руководство со стороны педагогов)</a:t>
            </a:r>
          </a:p>
          <a:p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главная трудность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9416"/>
            <a:ext cx="8172400" cy="4846320"/>
          </a:xfrm>
        </p:spPr>
        <p:txBody>
          <a:bodyPr>
            <a:normAutofit/>
          </a:bodyPr>
          <a:lstStyle/>
          <a:p>
            <a:r>
              <a:rPr lang="ru-RU" dirty="0" smtClean="0"/>
              <a:t>Соотнести индивидуальные возможности детей с ограниченными возможностями здоровья с необходимостью выполнения образовательного стандарта.</a:t>
            </a:r>
          </a:p>
          <a:p>
            <a:pPr>
              <a:buNone/>
            </a:pPr>
            <a:r>
              <a:rPr lang="ru-RU" dirty="0" smtClean="0"/>
              <a:t>   Планирование урока в инклюзивном классе должно включать в себя: </a:t>
            </a:r>
          </a:p>
          <a:p>
            <a:pPr>
              <a:buFontTx/>
              <a:buChar char="-"/>
            </a:pPr>
            <a:r>
              <a:rPr lang="ru-RU" dirty="0" smtClean="0"/>
              <a:t>общеобразовательные задачи (удовлетворение образовательных потребностей в рамках государственного стандарта)</a:t>
            </a:r>
          </a:p>
          <a:p>
            <a:pPr>
              <a:buFontTx/>
              <a:buChar char="-"/>
            </a:pPr>
            <a:r>
              <a:rPr lang="ru-RU" dirty="0" smtClean="0"/>
              <a:t>коррекционно-развивающие задачи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352</TotalTime>
  <Words>1408</Words>
  <Application>Microsoft Office PowerPoint</Application>
  <PresentationFormat>Экран (4:3)</PresentationFormat>
  <Paragraphs>106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Изящная</vt:lpstr>
      <vt:lpstr>Организация работы с учащимися с ОВЗ в условиях внедрения инклюзивного образования</vt:lpstr>
      <vt:lpstr>  1 группА - дети с нарушениями слуха и зрения</vt:lpstr>
      <vt:lpstr>2 группа -умственно отсталые дети и дети с ЗПР</vt:lpstr>
      <vt:lpstr>3 группа - Дети с тяжелыми нарушениями речи (ТНР/логопаты)</vt:lpstr>
      <vt:lpstr>5 группа -дети с комбинированными дефектами </vt:lpstr>
      <vt:lpstr>дидактические принципы</vt:lpstr>
      <vt:lpstr>Слайд 7</vt:lpstr>
      <vt:lpstr>Слайд 8</vt:lpstr>
      <vt:lpstr>главная трудность</vt:lpstr>
      <vt:lpstr>коррекционно-развивающие задачи</vt:lpstr>
      <vt:lpstr>Требования к режиму организации урока в инклюзивном классе</vt:lpstr>
      <vt:lpstr>Требования к режиму организации урока в инклюзивном классе</vt:lpstr>
      <vt:lpstr>Начало урока </vt:lpstr>
      <vt:lpstr>Основной ход урока</vt:lpstr>
      <vt:lpstr>Основной ход урока</vt:lpstr>
      <vt:lpstr>Слайд 16</vt:lpstr>
      <vt:lpstr>Устные задания</vt:lpstr>
      <vt:lpstr>Письменные задания</vt:lpstr>
      <vt:lpstr>Письменные задания</vt:lpstr>
      <vt:lpstr>учет слабого внимания детей с ограниченными возможностями здоровья</vt:lpstr>
      <vt:lpstr>учет слабого внимания детей с ограниченными возможностями здоровья</vt:lpstr>
      <vt:lpstr>Домашнее задание</vt:lpstr>
      <vt:lpstr>Список литературы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работы с учащимися с ОВЗ в условиях внедрения инклюзивного образования</dc:title>
  <dc:creator>User</dc:creator>
  <cp:lastModifiedBy>User</cp:lastModifiedBy>
  <cp:revision>38</cp:revision>
  <dcterms:created xsi:type="dcterms:W3CDTF">2017-02-01T17:09:42Z</dcterms:created>
  <dcterms:modified xsi:type="dcterms:W3CDTF">2017-02-02T18:38:29Z</dcterms:modified>
</cp:coreProperties>
</file>